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8" r:id="rId3"/>
    <p:sldId id="280" r:id="rId4"/>
    <p:sldId id="258" r:id="rId5"/>
    <p:sldId id="259" r:id="rId6"/>
    <p:sldId id="257" r:id="rId7"/>
    <p:sldId id="263" r:id="rId8"/>
    <p:sldId id="264" r:id="rId9"/>
    <p:sldId id="279" r:id="rId10"/>
    <p:sldId id="265" r:id="rId11"/>
    <p:sldId id="266" r:id="rId12"/>
    <p:sldId id="272" r:id="rId13"/>
    <p:sldId id="271" r:id="rId14"/>
    <p:sldId id="268" r:id="rId15"/>
    <p:sldId id="267" r:id="rId16"/>
    <p:sldId id="281" r:id="rId17"/>
    <p:sldId id="276" r:id="rId18"/>
    <p:sldId id="269" r:id="rId19"/>
    <p:sldId id="270" r:id="rId20"/>
    <p:sldId id="273" r:id="rId21"/>
    <p:sldId id="275" r:id="rId22"/>
    <p:sldId id="274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4" autoAdjust="0"/>
    <p:restoredTop sz="86409" autoAdjust="0"/>
  </p:normalViewPr>
  <p:slideViewPr>
    <p:cSldViewPr>
      <p:cViewPr varScale="1">
        <p:scale>
          <a:sx n="80" d="100"/>
          <a:sy n="80" d="100"/>
        </p:scale>
        <p:origin x="-10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85BAC-249F-406B-9215-55F86CE3CD69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10646-3C8E-445B-B5C7-FACC082B39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8D8F9-A407-4885-8AB8-EDC79FDFF3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DEB3D-9E4B-4E32-9040-11DE5D49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DEB3D-9E4B-4E32-9040-11DE5D49129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DEB3D-9E4B-4E32-9040-11DE5D49129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E289BAC-C508-4F93-A8C9-F4FB94AC5615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1C8CA66-6127-4331-B873-C4F9821CB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siciansnews.com/business/502miglior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3.aaos.org/member/prac_manag/enhancing_revenue_prime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ckersorthopedicandspine.com/news-analysis/item/9027-private-equity-investing-in-healthcare-%E2%80%94-13-hot-and-4-cold-area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990600"/>
            <a:ext cx="7772400" cy="1676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Perpetua" pitchFamily="18" charset="0"/>
              </a:rPr>
              <a:t>ENHANCING PHYSICIAN</a:t>
            </a:r>
            <a:br>
              <a:rPr lang="en-US" dirty="0" smtClean="0">
                <a:latin typeface="Perpetua" pitchFamily="18" charset="0"/>
              </a:rPr>
            </a:br>
            <a:r>
              <a:rPr lang="en-US" dirty="0" smtClean="0">
                <a:latin typeface="Perpetua" pitchFamily="18" charset="0"/>
              </a:rPr>
              <a:t>PRODUCTIVITY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34640"/>
            <a:ext cx="800100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Perpetua" pitchFamily="18" charset="0"/>
              </a:rPr>
              <a:t>AAOS Practice Management Symposium</a:t>
            </a:r>
          </a:p>
          <a:p>
            <a:pPr algn="ctr"/>
            <a:r>
              <a:rPr lang="en-US" dirty="0" smtClean="0">
                <a:latin typeface="Perpetua" pitchFamily="18" charset="0"/>
              </a:rPr>
              <a:t> San Francisco February 7, 2012</a:t>
            </a:r>
          </a:p>
          <a:p>
            <a:pPr algn="ctr"/>
            <a:endParaRPr lang="en-US" dirty="0" smtClean="0">
              <a:latin typeface="Perpetua" pitchFamily="18" charset="0"/>
            </a:endParaRPr>
          </a:p>
          <a:p>
            <a:pPr algn="ctr"/>
            <a:r>
              <a:rPr lang="en-US" dirty="0" err="1" smtClean="0">
                <a:latin typeface="Perpetua" pitchFamily="18" charset="0"/>
              </a:rPr>
              <a:t>ADSoyerDO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05400"/>
            <a:ext cx="818388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      </a:t>
            </a:r>
            <a:r>
              <a:rPr lang="en-US" dirty="0" smtClean="0">
                <a:latin typeface="Perpetua" pitchFamily="18" charset="0"/>
              </a:rPr>
              <a:t>OFFICE OPERATIONS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Perpetua" pitchFamily="18" charset="0"/>
              </a:rPr>
              <a:t>Front Office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</a:t>
            </a:r>
            <a:r>
              <a:rPr lang="en-US" u="sng" dirty="0" smtClean="0">
                <a:solidFill>
                  <a:srgbClr val="FFC000"/>
                </a:solidFill>
                <a:latin typeface="Perpetua" pitchFamily="18" charset="0"/>
              </a:rPr>
              <a:t>Patient Direct </a:t>
            </a:r>
            <a:r>
              <a:rPr lang="en-US" u="sng" dirty="0" smtClean="0">
                <a:solidFill>
                  <a:srgbClr val="FFC000"/>
                </a:solidFill>
                <a:latin typeface="Perpetua" pitchFamily="18" charset="0"/>
              </a:rPr>
              <a:t>Access</a:t>
            </a:r>
            <a:r>
              <a:rPr lang="en-US" dirty="0" smtClean="0">
                <a:solidFill>
                  <a:srgbClr val="FFC000"/>
                </a:solidFill>
                <a:latin typeface="Perpetua" pitchFamily="18" charset="0"/>
              </a:rPr>
              <a:t>-alleviates </a:t>
            </a:r>
            <a:r>
              <a:rPr lang="en-US" dirty="0" smtClean="0">
                <a:solidFill>
                  <a:srgbClr val="FFC000"/>
                </a:solidFill>
                <a:latin typeface="Perpetua" pitchFamily="18" charset="0"/>
              </a:rPr>
              <a:t>burden on front desk at time of appointment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-</a:t>
            </a:r>
            <a:r>
              <a:rPr lang="en-US" sz="2400" dirty="0" smtClean="0">
                <a:latin typeface="Perpetua" pitchFamily="18" charset="0"/>
              </a:rPr>
              <a:t>patient portal via website</a:t>
            </a:r>
          </a:p>
          <a:p>
            <a:pPr>
              <a:buNone/>
            </a:pPr>
            <a:r>
              <a:rPr lang="en-US" sz="2400" dirty="0" smtClean="0">
                <a:latin typeface="Perpetua" pitchFamily="18" charset="0"/>
              </a:rPr>
              <a:t>       -online appt scheduling</a:t>
            </a:r>
          </a:p>
          <a:p>
            <a:pPr>
              <a:buNone/>
            </a:pPr>
            <a:r>
              <a:rPr lang="en-US" sz="2400" dirty="0" smtClean="0">
                <a:latin typeface="Perpetua" pitchFamily="18" charset="0"/>
              </a:rPr>
              <a:t>       -demographic/ insurance forms email &amp;</a:t>
            </a:r>
          </a:p>
          <a:p>
            <a:pPr>
              <a:buNone/>
            </a:pPr>
            <a:r>
              <a:rPr lang="en-US" sz="2400" dirty="0" smtClean="0">
                <a:latin typeface="Perpetua" pitchFamily="18" charset="0"/>
              </a:rPr>
              <a:t>             downloadable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Technology to enable efficient data entry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-</a:t>
            </a:r>
            <a:r>
              <a:rPr lang="en-US" sz="2400" dirty="0" smtClean="0">
                <a:latin typeface="Perpetua" pitchFamily="18" charset="0"/>
              </a:rPr>
              <a:t> electronic signature capture</a:t>
            </a:r>
          </a:p>
          <a:p>
            <a:pPr>
              <a:buNone/>
            </a:pPr>
            <a:r>
              <a:rPr lang="en-US" sz="2400" dirty="0" smtClean="0">
                <a:latin typeface="Perpetua" pitchFamily="18" charset="0"/>
              </a:rPr>
              <a:t>        - scanning documents</a:t>
            </a:r>
            <a:r>
              <a:rPr lang="en-US" dirty="0" smtClean="0">
                <a:latin typeface="Perpetua" pitchFamily="18" charset="0"/>
              </a:rPr>
              <a:t>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5791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</a:t>
            </a:r>
            <a:r>
              <a:rPr lang="en-US" dirty="0" smtClean="0">
                <a:latin typeface="Perpetua" pitchFamily="18" charset="0"/>
              </a:rPr>
              <a:t>OFFICE OPERATIONS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1000"/>
            <a:ext cx="77724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Perpetua" pitchFamily="18" charset="0"/>
              </a:rPr>
              <a:t>Clinical Work Flow</a:t>
            </a:r>
          </a:p>
          <a:p>
            <a:pPr>
              <a:buNone/>
            </a:pPr>
            <a:endParaRPr lang="en-US" dirty="0" smtClean="0">
              <a:latin typeface="Perpetua" pitchFamily="18" charset="0"/>
            </a:endParaRP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TIME IS MONEY!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Efficient Time Management makes money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 Use technology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 -</a:t>
            </a:r>
            <a:r>
              <a:rPr lang="en-US" dirty="0" smtClean="0">
                <a:solidFill>
                  <a:srgbClr val="FFC000"/>
                </a:solidFill>
                <a:latin typeface="Perpetua" pitchFamily="18" charset="0"/>
              </a:rPr>
              <a:t>EMR (templates)/Scribe / Voice Recognition (macros)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Efficient Time management saves money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  Reduces staff hours (less overtime)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31520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latin typeface="Perpetua" pitchFamily="18" charset="0"/>
              </a:rPr>
              <a:t>OFFICE WORK FLOW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7772400" cy="457200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RVU value to your work</a:t>
            </a:r>
          </a:p>
          <a:p>
            <a:r>
              <a:rPr lang="en-US" dirty="0" smtClean="0">
                <a:latin typeface="Perpetua" pitchFamily="18" charset="0"/>
              </a:rPr>
              <a:t>Low or ‘no value’ services should be delivered by non-physician extender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- </a:t>
            </a:r>
            <a:r>
              <a:rPr lang="en-US" dirty="0" err="1" smtClean="0">
                <a:latin typeface="Perpetua" pitchFamily="18" charset="0"/>
              </a:rPr>
              <a:t>postop</a:t>
            </a:r>
            <a:r>
              <a:rPr lang="en-US" dirty="0" smtClean="0">
                <a:latin typeface="Perpetua" pitchFamily="18" charset="0"/>
              </a:rPr>
              <a:t> S/R, global </a:t>
            </a:r>
            <a:r>
              <a:rPr lang="en-US" dirty="0" err="1" smtClean="0">
                <a:latin typeface="Perpetua" pitchFamily="18" charset="0"/>
              </a:rPr>
              <a:t>fx</a:t>
            </a:r>
            <a:r>
              <a:rPr lang="en-US" dirty="0" smtClean="0">
                <a:latin typeface="Perpetua" pitchFamily="18" charset="0"/>
              </a:rPr>
              <a:t> f/u , etc…</a:t>
            </a:r>
          </a:p>
          <a:p>
            <a:r>
              <a:rPr lang="en-US" dirty="0" smtClean="0">
                <a:latin typeface="Perpetua" pitchFamily="18" charset="0"/>
              </a:rPr>
              <a:t>High value services should be delivered by MD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-US guided injections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- In-office procedures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83920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latin typeface="Perpetua" pitchFamily="18" charset="0"/>
              </a:rPr>
              <a:t>OFFICE COMMUNICATIONS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Perpetua" pitchFamily="18" charset="0"/>
              </a:rPr>
              <a:t>Internet phone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-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cost-effective upgrade with numerous options</a:t>
            </a:r>
            <a:endParaRPr lang="en-US" dirty="0" smtClean="0">
              <a:solidFill>
                <a:srgbClr val="FFC000"/>
              </a:solidFill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Skype Business/ Teleconferencing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-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efficient time management for regular business meetings</a:t>
            </a:r>
            <a:endParaRPr lang="en-US" dirty="0" smtClean="0">
              <a:solidFill>
                <a:srgbClr val="FFC000"/>
              </a:solidFill>
              <a:latin typeface="Perpetua" pitchFamily="18" charset="0"/>
            </a:endParaRPr>
          </a:p>
          <a:p>
            <a:r>
              <a:rPr lang="en-US" dirty="0" err="1" smtClean="0">
                <a:latin typeface="Perpetua" pitchFamily="18" charset="0"/>
              </a:rPr>
              <a:t>Livestream</a:t>
            </a:r>
            <a:endParaRPr lang="en-US" dirty="0" smtClean="0">
              <a:latin typeface="Perpetua" pitchFamily="18" charset="0"/>
            </a:endParaRP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-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Orthopedic </a:t>
            </a:r>
            <a:r>
              <a:rPr lang="en-US" sz="2000" i="1" dirty="0" smtClean="0">
                <a:solidFill>
                  <a:srgbClr val="FFC000"/>
                </a:solidFill>
                <a:latin typeface="Perpetua" pitchFamily="18" charset="0"/>
              </a:rPr>
              <a:t>channel 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to live broadcast (e.g. lecture, community outreach)</a:t>
            </a:r>
            <a:endParaRPr lang="en-US" sz="2000" i="1" dirty="0" smtClean="0">
              <a:solidFill>
                <a:srgbClr val="FFC000"/>
              </a:solidFill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Mobile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- text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-</a:t>
            </a:r>
            <a:r>
              <a:rPr lang="en-US" dirty="0" err="1" smtClean="0">
                <a:latin typeface="Perpetua" pitchFamily="18" charset="0"/>
              </a:rPr>
              <a:t>google</a:t>
            </a:r>
            <a:r>
              <a:rPr lang="en-US" dirty="0" smtClean="0">
                <a:latin typeface="Perpetua" pitchFamily="18" charset="0"/>
              </a:rPr>
              <a:t> chat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07720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latin typeface="Perpetua" pitchFamily="18" charset="0"/>
              </a:rPr>
              <a:t>OFFICE OPERATIONS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1000"/>
            <a:ext cx="7772400" cy="457200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Billing &amp; Coding</a:t>
            </a:r>
          </a:p>
          <a:p>
            <a:pPr>
              <a:buNone/>
            </a:pPr>
            <a:endParaRPr lang="en-US" dirty="0" smtClean="0">
              <a:latin typeface="Perpetua" pitchFamily="18" charset="0"/>
            </a:endParaRP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Code for everything you do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Maximize every potential RVU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EMR charge entry and PM software should be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integrated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Prepare for ICD 10 changes NOW!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655320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latin typeface="Perpetua" pitchFamily="18" charset="0"/>
              </a:rPr>
              <a:t>OFFICE OPERATIONS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1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Perpetua" pitchFamily="18" charset="0"/>
              </a:rPr>
              <a:t>Management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Understand Overhead in terms of Cost per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month, day, hour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Convert to RVU per month, day and hour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Set realistic RVU goals for each physician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Use Benchmarks for comparison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772400" cy="91440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                     Management</a:t>
            </a:r>
            <a:br>
              <a:rPr lang="en-US" dirty="0" smtClean="0">
                <a:latin typeface="Perpetua" pitchFamily="18" charset="0"/>
              </a:rPr>
            </a:b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"/>
            <a:ext cx="7772400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Perpetua" pitchFamily="18" charset="0"/>
              </a:rPr>
              <a:t>Six Step Approach   </a:t>
            </a:r>
            <a:r>
              <a:rPr lang="en-US" sz="2000" dirty="0" err="1" smtClean="0">
                <a:solidFill>
                  <a:srgbClr val="FFC000"/>
                </a:solidFill>
                <a:latin typeface="Perpetua" pitchFamily="18" charset="0"/>
              </a:rPr>
              <a:t>Migliore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2002</a:t>
            </a:r>
            <a:endParaRPr lang="en-US" dirty="0" smtClean="0">
              <a:solidFill>
                <a:srgbClr val="FFC000"/>
              </a:solidFill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Develop a Budget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       compare actual results to expectations monthly</a:t>
            </a:r>
          </a:p>
          <a:p>
            <a:r>
              <a:rPr lang="en-US" dirty="0" smtClean="0">
                <a:latin typeface="Perpetua" pitchFamily="18" charset="0"/>
              </a:rPr>
              <a:t>Monitor Practice Overhead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compare to previous year and use benchmarks for FTEs</a:t>
            </a:r>
            <a:endParaRPr lang="en-US" dirty="0" smtClean="0">
              <a:solidFill>
                <a:srgbClr val="FFC000"/>
              </a:solidFill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Monitor Cash Flow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have reserve on hand</a:t>
            </a:r>
            <a:endParaRPr lang="en-US" dirty="0" smtClean="0"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Monitor A/Rs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should be monitored monthly, &lt; 20% @ 90 days</a:t>
            </a:r>
            <a:endParaRPr lang="en-US" dirty="0" smtClean="0"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Monitor Collection Rates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</a:t>
            </a:r>
            <a:r>
              <a:rPr lang="en-US" sz="2100" dirty="0" smtClean="0">
                <a:solidFill>
                  <a:srgbClr val="FFC000"/>
                </a:solidFill>
                <a:latin typeface="Perpetua" pitchFamily="18" charset="0"/>
              </a:rPr>
              <a:t>should  have high net collections</a:t>
            </a:r>
          </a:p>
          <a:p>
            <a:r>
              <a:rPr lang="en-US" dirty="0" smtClean="0">
                <a:latin typeface="Perpetua" pitchFamily="18" charset="0"/>
              </a:rPr>
              <a:t>RVU Analysis of Practice</a:t>
            </a:r>
          </a:p>
          <a:p>
            <a:pPr>
              <a:buNone/>
            </a:pPr>
            <a:r>
              <a:rPr lang="en-US" sz="2300" dirty="0" smtClean="0">
                <a:latin typeface="Perpetua" pitchFamily="18" charset="0"/>
              </a:rPr>
              <a:t>        </a:t>
            </a:r>
            <a:r>
              <a:rPr lang="en-US" sz="2300" dirty="0" smtClean="0">
                <a:solidFill>
                  <a:srgbClr val="FFC000"/>
                </a:solidFill>
                <a:latin typeface="Perpetua" pitchFamily="18" charset="0"/>
              </a:rPr>
              <a:t>provides data on higher reimbursing services to increase marketing, identifies unprofitable services, analyze contracts and negotiate higher reimbursement</a:t>
            </a:r>
            <a:endParaRPr lang="en-US" sz="2300" dirty="0">
              <a:latin typeface="Perpet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57912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http://www.physiciansnews.com/business/502migliore.html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62600"/>
            <a:ext cx="7772400" cy="914400"/>
          </a:xfrm>
        </p:spPr>
        <p:txBody>
          <a:bodyPr/>
          <a:lstStyle/>
          <a:p>
            <a:r>
              <a:rPr lang="en-US" dirty="0" smtClean="0"/>
              <a:t>     </a:t>
            </a:r>
            <a:r>
              <a:rPr lang="en-US" dirty="0" smtClean="0">
                <a:latin typeface="Perpetua" pitchFamily="18" charset="0"/>
              </a:rPr>
              <a:t>TECHNOLOGY &amp; DATA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Perpetua" pitchFamily="18" charset="0"/>
              </a:rPr>
              <a:t>Use your Technology to your advantage   </a:t>
            </a:r>
          </a:p>
          <a:p>
            <a:r>
              <a:rPr lang="en-US" dirty="0" smtClean="0">
                <a:latin typeface="Perpetua" pitchFamily="18" charset="0"/>
              </a:rPr>
              <a:t> Website tools enable you to track &amp;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   plot demographic data</a:t>
            </a:r>
          </a:p>
          <a:p>
            <a:r>
              <a:rPr lang="en-US" dirty="0" smtClean="0">
                <a:latin typeface="Perpetua" pitchFamily="18" charset="0"/>
              </a:rPr>
              <a:t> Google </a:t>
            </a:r>
            <a:r>
              <a:rPr lang="en-US" dirty="0" err="1" smtClean="0">
                <a:latin typeface="Perpetua" pitchFamily="18" charset="0"/>
              </a:rPr>
              <a:t>adwords</a:t>
            </a:r>
            <a:r>
              <a:rPr lang="en-US" dirty="0" smtClean="0">
                <a:latin typeface="Perpetua" pitchFamily="18" charset="0"/>
              </a:rPr>
              <a:t> / Bing campaigns improve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   your web presence</a:t>
            </a:r>
          </a:p>
          <a:p>
            <a:r>
              <a:rPr lang="en-US" dirty="0" smtClean="0">
                <a:latin typeface="Perpetua" pitchFamily="18" charset="0"/>
              </a:rPr>
              <a:t> Maximize your marketing potential to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   </a:t>
            </a:r>
            <a:r>
              <a:rPr lang="en-US" dirty="0" err="1" smtClean="0">
                <a:latin typeface="Perpetua" pitchFamily="18" charset="0"/>
              </a:rPr>
              <a:t>ePatients</a:t>
            </a:r>
            <a:endParaRPr lang="en-US" dirty="0" smtClean="0"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 Engage in social media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07720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latin typeface="Perpetua" pitchFamily="18" charset="0"/>
              </a:rPr>
              <a:t>ANCILLARY REVENUE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1000"/>
            <a:ext cx="7772400" cy="4191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Perpetua" pitchFamily="18" charset="0"/>
              </a:rPr>
              <a:t>Examine all ancillary revenue streams</a:t>
            </a:r>
          </a:p>
          <a:p>
            <a:r>
              <a:rPr lang="en-US" dirty="0" smtClean="0">
                <a:latin typeface="Perpetua" pitchFamily="18" charset="0"/>
              </a:rPr>
              <a:t>Consider eliminating options that require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continual investment with low ROI</a:t>
            </a:r>
          </a:p>
          <a:p>
            <a:r>
              <a:rPr lang="en-US" dirty="0" smtClean="0">
                <a:latin typeface="Perpetua" pitchFamily="18" charset="0"/>
              </a:rPr>
              <a:t>Invest in services that compliment practice</a:t>
            </a:r>
          </a:p>
          <a:p>
            <a:r>
              <a:rPr lang="en-US" dirty="0" smtClean="0">
                <a:latin typeface="Perpetua" pitchFamily="18" charset="0"/>
              </a:rPr>
              <a:t>Expand practice portfolio to include nonclinical revenue streams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83920"/>
          </a:xfrm>
        </p:spPr>
        <p:txBody>
          <a:bodyPr/>
          <a:lstStyle/>
          <a:p>
            <a:r>
              <a:rPr lang="en-US" dirty="0" smtClean="0"/>
              <a:t>         </a:t>
            </a:r>
            <a:r>
              <a:rPr lang="en-US" dirty="0" smtClean="0">
                <a:latin typeface="Perpetua" pitchFamily="18" charset="0"/>
              </a:rPr>
              <a:t>OFFICE SPACE</a:t>
            </a:r>
            <a:br>
              <a:rPr lang="en-US" dirty="0" smtClean="0">
                <a:latin typeface="Perpetua" pitchFamily="18" charset="0"/>
              </a:rPr>
            </a:br>
            <a:r>
              <a:rPr lang="en-US" dirty="0" smtClean="0">
                <a:latin typeface="Perpetua" pitchFamily="18" charset="0"/>
              </a:rPr>
              <a:t/>
            </a:r>
            <a:br>
              <a:rPr lang="en-US" dirty="0" smtClean="0">
                <a:latin typeface="Perpetua" pitchFamily="18" charset="0"/>
              </a:rPr>
            </a:b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Perpetua" pitchFamily="18" charset="0"/>
              </a:rPr>
              <a:t>Your Space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</a:t>
            </a:r>
            <a:r>
              <a:rPr lang="en-US" sz="2400" dirty="0" smtClean="0">
                <a:latin typeface="Perpetua" pitchFamily="18" charset="0"/>
              </a:rPr>
              <a:t>Consider offering per diem lease when the space is not  </a:t>
            </a:r>
          </a:p>
          <a:p>
            <a:pPr>
              <a:buNone/>
            </a:pPr>
            <a:r>
              <a:rPr lang="en-US" sz="2400" dirty="0" smtClean="0">
                <a:latin typeface="Perpetua" pitchFamily="18" charset="0"/>
              </a:rPr>
              <a:t>              occupied</a:t>
            </a:r>
          </a:p>
          <a:p>
            <a:pPr>
              <a:buNone/>
            </a:pPr>
            <a:r>
              <a:rPr lang="en-US" sz="2400" smtClean="0">
                <a:latin typeface="Perpetua" pitchFamily="18" charset="0"/>
              </a:rPr>
              <a:t>          Complementary </a:t>
            </a:r>
            <a:r>
              <a:rPr lang="en-US" sz="2400" dirty="0" smtClean="0">
                <a:latin typeface="Perpetua" pitchFamily="18" charset="0"/>
              </a:rPr>
              <a:t>services that will generate potential  </a:t>
            </a:r>
          </a:p>
          <a:p>
            <a:pPr>
              <a:buNone/>
            </a:pPr>
            <a:r>
              <a:rPr lang="en-US" sz="2400" dirty="0" smtClean="0">
                <a:latin typeface="Perpetua" pitchFamily="18" charset="0"/>
              </a:rPr>
              <a:t>               referrals such as  Rheumatology/ Pain Management</a:t>
            </a:r>
            <a:endParaRPr lang="en-US" dirty="0" smtClean="0"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Setup ancillary services to have daily production in your absence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</a:t>
            </a:r>
            <a:r>
              <a:rPr lang="en-US" sz="2000" dirty="0" smtClean="0">
                <a:latin typeface="Perpetua" pitchFamily="18" charset="0"/>
              </a:rPr>
              <a:t>EMG/NCS, DME, </a:t>
            </a:r>
            <a:r>
              <a:rPr lang="en-US" sz="2000" dirty="0" err="1" smtClean="0">
                <a:latin typeface="Perpetua" pitchFamily="18" charset="0"/>
              </a:rPr>
              <a:t>Xray</a:t>
            </a:r>
            <a:r>
              <a:rPr lang="en-US" sz="2000" dirty="0" smtClean="0">
                <a:latin typeface="Perpetua" pitchFamily="18" charset="0"/>
              </a:rPr>
              <a:t>/ MRI, Urgent Care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57150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http://www3.aaos.org/member/prac_manag/enhancing_revenue_primer.pdf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83880" cy="1051560"/>
          </a:xfrm>
        </p:spPr>
        <p:txBody>
          <a:bodyPr/>
          <a:lstStyle/>
          <a:p>
            <a:r>
              <a:rPr lang="en-US" dirty="0" smtClean="0"/>
              <a:t>         </a:t>
            </a:r>
            <a:r>
              <a:rPr lang="en-US" dirty="0" smtClean="0">
                <a:latin typeface="Perpetua" pitchFamily="18" charset="0"/>
              </a:rPr>
              <a:t>DISCLOSURES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55984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AAOS Practice Management Committee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645920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latin typeface="Perpetua" pitchFamily="18" charset="0"/>
              </a:rPr>
              <a:t>CLINICAL INVESTMENTS</a:t>
            </a:r>
            <a:br>
              <a:rPr lang="en-US" dirty="0" smtClean="0">
                <a:latin typeface="Perpetua" pitchFamily="18" charset="0"/>
              </a:rPr>
            </a:br>
            <a:r>
              <a:rPr lang="en-US" sz="1200" dirty="0" smtClean="0">
                <a:hlinkClick r:id="rId2"/>
              </a:rPr>
              <a:t>http://www.beckersorthopedicandspine.com/news-analysis/item/9027-private-equity-investing-in-healthcare-%E2%80%94-13-hot-and-4-cold-areas</a:t>
            </a:r>
            <a:endParaRPr lang="en-US" sz="1200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81000"/>
            <a:ext cx="7772400" cy="457200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13 ‘Hot’ Areas in Healthcare  </a:t>
            </a:r>
            <a:r>
              <a:rPr lang="en-US" sz="2000" dirty="0" smtClean="0">
                <a:latin typeface="Perpetua" pitchFamily="18" charset="0"/>
              </a:rPr>
              <a:t>Becker Aug 2011</a:t>
            </a:r>
          </a:p>
          <a:p>
            <a:r>
              <a:rPr lang="en-US" sz="2000" dirty="0" smtClean="0">
                <a:latin typeface="Perpetua" pitchFamily="18" charset="0"/>
              </a:rPr>
              <a:t>Hospitals &amp; Health Systems</a:t>
            </a:r>
          </a:p>
          <a:p>
            <a:r>
              <a:rPr lang="en-US" sz="2000" dirty="0" smtClean="0">
                <a:latin typeface="Perpetua" pitchFamily="18" charset="0"/>
              </a:rPr>
              <a:t>Hospital-based Specialists</a:t>
            </a:r>
          </a:p>
          <a:p>
            <a:r>
              <a:rPr lang="en-US" sz="2000" dirty="0" smtClean="0">
                <a:latin typeface="Perpetua" pitchFamily="18" charset="0"/>
              </a:rPr>
              <a:t>ASC chains</a:t>
            </a:r>
          </a:p>
          <a:p>
            <a:r>
              <a:rPr lang="en-US" sz="2000" dirty="0" smtClean="0">
                <a:latin typeface="Perpetua" pitchFamily="18" charset="0"/>
              </a:rPr>
              <a:t>HIT &amp; mobile Health (</a:t>
            </a:r>
            <a:r>
              <a:rPr lang="en-US" sz="2000" dirty="0" err="1" smtClean="0">
                <a:latin typeface="Perpetua" pitchFamily="18" charset="0"/>
              </a:rPr>
              <a:t>mHealth</a:t>
            </a:r>
            <a:r>
              <a:rPr lang="en-US" sz="2000" dirty="0" smtClean="0">
                <a:latin typeface="Perpetua" pitchFamily="18" charset="0"/>
              </a:rPr>
              <a:t>)</a:t>
            </a:r>
          </a:p>
          <a:p>
            <a:r>
              <a:rPr lang="en-US" sz="2000" dirty="0" smtClean="0">
                <a:latin typeface="Perpetua" pitchFamily="18" charset="0"/>
              </a:rPr>
              <a:t>Chronic Disease</a:t>
            </a:r>
          </a:p>
          <a:p>
            <a:r>
              <a:rPr lang="en-US" sz="2000" dirty="0" smtClean="0">
                <a:latin typeface="Perpetua" pitchFamily="18" charset="0"/>
              </a:rPr>
              <a:t>Cancer &amp; Hospice</a:t>
            </a:r>
          </a:p>
          <a:p>
            <a:r>
              <a:rPr lang="en-US" sz="2000" dirty="0" smtClean="0">
                <a:latin typeface="Perpetua" pitchFamily="18" charset="0"/>
              </a:rPr>
              <a:t>Wound Care</a:t>
            </a:r>
          </a:p>
          <a:p>
            <a:r>
              <a:rPr lang="en-US" sz="2000" dirty="0" smtClean="0">
                <a:latin typeface="Perpetua" pitchFamily="18" charset="0"/>
              </a:rPr>
              <a:t>Physical Therapy</a:t>
            </a:r>
          </a:p>
          <a:p>
            <a:r>
              <a:rPr lang="en-US" sz="2000" dirty="0" smtClean="0">
                <a:latin typeface="Perpetua" pitchFamily="18" charset="0"/>
              </a:rPr>
              <a:t>Revenue Cycle Companies</a:t>
            </a:r>
          </a:p>
          <a:p>
            <a:r>
              <a:rPr lang="en-US" sz="2000" dirty="0" smtClean="0">
                <a:latin typeface="Perpetua" pitchFamily="18" charset="0"/>
              </a:rPr>
              <a:t>Overseas Markets/ Addiction/ Rehabilitation/ Dental Practice Management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31520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dirty="0" smtClean="0">
                <a:latin typeface="Perpetua" pitchFamily="18" charset="0"/>
              </a:rPr>
              <a:t>NON-CLINICAL  INVESTMENT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39624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762000"/>
            <a:ext cx="6781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Perpetua" pitchFamily="18" charset="0"/>
              </a:rPr>
              <a:t>Latest Trends are in Social Media Companies</a:t>
            </a:r>
          </a:p>
          <a:p>
            <a:r>
              <a:rPr lang="en-US" sz="3200" dirty="0" smtClean="0">
                <a:latin typeface="Perpetua" pitchFamily="18" charset="0"/>
              </a:rPr>
              <a:t>&amp; Internet Marketing</a:t>
            </a:r>
          </a:p>
          <a:p>
            <a:endParaRPr lang="en-US" sz="3200" dirty="0" smtClean="0">
              <a:latin typeface="Perpetua" pitchFamily="18" charset="0"/>
            </a:endParaRPr>
          </a:p>
          <a:p>
            <a:r>
              <a:rPr lang="en-US" sz="3200" dirty="0" smtClean="0">
                <a:latin typeface="Perpetua" pitchFamily="18" charset="0"/>
              </a:rPr>
              <a:t>Real Estate –buyers market</a:t>
            </a:r>
            <a:endParaRPr lang="en-US" sz="3200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029200"/>
            <a:ext cx="8183880" cy="1051560"/>
          </a:xfrm>
        </p:spPr>
        <p:txBody>
          <a:bodyPr/>
          <a:lstStyle/>
          <a:p>
            <a:r>
              <a:rPr lang="en-US" dirty="0" smtClean="0"/>
              <a:t>          </a:t>
            </a:r>
            <a:r>
              <a:rPr lang="en-US" dirty="0" smtClean="0">
                <a:latin typeface="Perpetua" pitchFamily="18" charset="0"/>
              </a:rPr>
              <a:t>SUMMARY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Perpetua" pitchFamily="18" charset="0"/>
              </a:rPr>
              <a:t>Evaluate Individual &amp; Practice Productivity</a:t>
            </a:r>
          </a:p>
          <a:p>
            <a:r>
              <a:rPr lang="en-US" dirty="0" smtClean="0">
                <a:latin typeface="Perpetua" pitchFamily="18" charset="0"/>
              </a:rPr>
              <a:t>Benchmark with RVUs</a:t>
            </a:r>
          </a:p>
          <a:p>
            <a:r>
              <a:rPr lang="en-US" dirty="0" smtClean="0">
                <a:latin typeface="Perpetua" pitchFamily="18" charset="0"/>
              </a:rPr>
              <a:t>Use </a:t>
            </a:r>
            <a:r>
              <a:rPr lang="en-US" i="1" dirty="0" smtClean="0">
                <a:latin typeface="Perpetua" pitchFamily="18" charset="0"/>
              </a:rPr>
              <a:t>Productivity</a:t>
            </a:r>
            <a:r>
              <a:rPr lang="en-US" dirty="0" smtClean="0">
                <a:latin typeface="Perpetua" pitchFamily="18" charset="0"/>
              </a:rPr>
              <a:t> to re-evaluate practice costs &amp; resource allocation</a:t>
            </a:r>
          </a:p>
          <a:p>
            <a:r>
              <a:rPr lang="en-US" dirty="0" smtClean="0">
                <a:latin typeface="Perpetua" pitchFamily="18" charset="0"/>
              </a:rPr>
              <a:t>Evaluate Clinical Workflow for Efficiency</a:t>
            </a:r>
          </a:p>
          <a:p>
            <a:r>
              <a:rPr lang="en-US" dirty="0" smtClean="0">
                <a:latin typeface="Perpetua" pitchFamily="18" charset="0"/>
              </a:rPr>
              <a:t>Use </a:t>
            </a:r>
            <a:r>
              <a:rPr lang="en-US" i="1" dirty="0" smtClean="0">
                <a:latin typeface="Perpetua" pitchFamily="18" charset="0"/>
              </a:rPr>
              <a:t>Technology</a:t>
            </a:r>
            <a:r>
              <a:rPr lang="en-US" dirty="0" smtClean="0">
                <a:latin typeface="Perpetua" pitchFamily="18" charset="0"/>
              </a:rPr>
              <a:t> to improve Efficiency</a:t>
            </a:r>
          </a:p>
          <a:p>
            <a:r>
              <a:rPr lang="en-US" dirty="0" smtClean="0">
                <a:latin typeface="Perpetua" pitchFamily="18" charset="0"/>
              </a:rPr>
              <a:t>Evaluate </a:t>
            </a:r>
            <a:r>
              <a:rPr lang="en-US" i="1" dirty="0" smtClean="0">
                <a:latin typeface="Perpetua" pitchFamily="18" charset="0"/>
              </a:rPr>
              <a:t>Ancillary Revenue Streams </a:t>
            </a:r>
            <a:r>
              <a:rPr lang="en-US" dirty="0" smtClean="0">
                <a:latin typeface="Perpetua" pitchFamily="18" charset="0"/>
              </a:rPr>
              <a:t>– eliminate low profit ancillaries and consider new investments (both clinical &amp; nonclinical)</a:t>
            </a:r>
          </a:p>
          <a:p>
            <a:r>
              <a:rPr lang="en-US" dirty="0" smtClean="0">
                <a:latin typeface="Perpetua" pitchFamily="18" charset="0"/>
              </a:rPr>
              <a:t>Determine Need for Practice Executive if anticipating growth/ expansion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600200"/>
            <a:ext cx="8183880" cy="40386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          </a:t>
            </a:r>
            <a:r>
              <a:rPr lang="en-US" sz="4800" dirty="0" smtClean="0">
                <a:latin typeface="Perpetua" pitchFamily="18" charset="0"/>
              </a:rPr>
              <a:t>Thank You</a:t>
            </a:r>
            <a:br>
              <a:rPr lang="en-US" sz="4800" dirty="0" smtClean="0">
                <a:latin typeface="Perpetua" pitchFamily="18" charset="0"/>
              </a:rPr>
            </a:br>
            <a:r>
              <a:rPr lang="en-US" sz="4800" dirty="0" smtClean="0">
                <a:latin typeface="Perpetua" pitchFamily="18" charset="0"/>
              </a:rPr>
              <a:t/>
            </a:r>
            <a:br>
              <a:rPr lang="en-US" sz="4800" dirty="0" smtClean="0">
                <a:latin typeface="Perpetua" pitchFamily="18" charset="0"/>
              </a:rPr>
            </a:br>
            <a:r>
              <a:rPr lang="en-US" sz="3600" dirty="0" smtClean="0">
                <a:latin typeface="Perpetua" pitchFamily="18" charset="0"/>
              </a:rPr>
              <a:t>Resources</a:t>
            </a:r>
            <a:r>
              <a:rPr lang="en-US" sz="4800" dirty="0" smtClean="0">
                <a:latin typeface="Perpetua" pitchFamily="18" charset="0"/>
              </a:rPr>
              <a:t>:</a:t>
            </a:r>
            <a:br>
              <a:rPr lang="en-US" sz="4800" dirty="0" smtClean="0">
                <a:latin typeface="Perpetua" pitchFamily="18" charset="0"/>
              </a:rPr>
            </a:br>
            <a:r>
              <a:rPr lang="en-US" sz="2800" dirty="0" smtClean="0">
                <a:latin typeface="Perpetua" pitchFamily="18" charset="0"/>
              </a:rPr>
              <a:t>www.beckersorthopedicandspine.com</a:t>
            </a:r>
            <a:r>
              <a:rPr lang="en-US" sz="4800" dirty="0" smtClean="0">
                <a:latin typeface="Perpetua" pitchFamily="18" charset="0"/>
              </a:rPr>
              <a:t/>
            </a:r>
            <a:br>
              <a:rPr lang="en-US" sz="4800" dirty="0" smtClean="0">
                <a:latin typeface="Perpetua" pitchFamily="18" charset="0"/>
              </a:rPr>
            </a:br>
            <a:r>
              <a:rPr lang="en-US" sz="2800" dirty="0" smtClean="0">
                <a:latin typeface="Perpetua" pitchFamily="18" charset="0"/>
              </a:rPr>
              <a:t>Email:  </a:t>
            </a:r>
            <a:r>
              <a:rPr lang="en-US" sz="2800" dirty="0" smtClean="0">
                <a:solidFill>
                  <a:srgbClr val="FFC000"/>
                </a:solidFill>
                <a:latin typeface="Perpetua" pitchFamily="18" charset="0"/>
              </a:rPr>
              <a:t>ADSBONES@gmail.com</a:t>
            </a:r>
            <a:r>
              <a:rPr lang="en-US" sz="4800" dirty="0" smtClean="0">
                <a:latin typeface="Perpetua" pitchFamily="18" charset="0"/>
              </a:rPr>
              <a:t/>
            </a:r>
            <a:br>
              <a:rPr lang="en-US" sz="4800" dirty="0" smtClean="0">
                <a:latin typeface="Perpetua" pitchFamily="18" charset="0"/>
              </a:rPr>
            </a:br>
            <a:r>
              <a:rPr lang="en-US" sz="3200" dirty="0" err="1" smtClean="0">
                <a:latin typeface="Perpetua" pitchFamily="18" charset="0"/>
              </a:rPr>
              <a:t>Twitter</a:t>
            </a:r>
            <a:r>
              <a:rPr lang="en-US" sz="3200" dirty="0" err="1" smtClean="0">
                <a:solidFill>
                  <a:srgbClr val="FFC000"/>
                </a:solidFill>
                <a:latin typeface="Perpetua" pitchFamily="18" charset="0"/>
              </a:rPr>
              <a:t>@</a:t>
            </a:r>
            <a:r>
              <a:rPr lang="en-US" sz="2800" dirty="0" err="1" smtClean="0">
                <a:solidFill>
                  <a:srgbClr val="FFC000"/>
                </a:solidFill>
                <a:latin typeface="Perpetua" pitchFamily="18" charset="0"/>
              </a:rPr>
              <a:t>ADSoyerDO</a:t>
            </a:r>
            <a:r>
              <a:rPr lang="en-US" sz="2800" dirty="0" smtClean="0">
                <a:latin typeface="Perpetua" pitchFamily="18" charset="0"/>
              </a:rPr>
              <a:t/>
            </a:r>
            <a:br>
              <a:rPr lang="en-US" sz="2800" dirty="0" smtClean="0">
                <a:latin typeface="Perpetua" pitchFamily="18" charset="0"/>
              </a:rPr>
            </a:br>
            <a:r>
              <a:rPr lang="en-US" sz="2800" dirty="0" err="1" smtClean="0">
                <a:solidFill>
                  <a:srgbClr val="FFC000"/>
                </a:solidFill>
                <a:latin typeface="Perpetua" pitchFamily="18" charset="0"/>
              </a:rPr>
              <a:t>AdamDSoyerDO</a:t>
            </a:r>
            <a:r>
              <a:rPr lang="en-US" sz="2800" dirty="0" smtClean="0">
                <a:solidFill>
                  <a:srgbClr val="FFC000"/>
                </a:solidFill>
                <a:latin typeface="Perpetua" pitchFamily="18" charset="0"/>
              </a:rPr>
              <a:t> @ </a:t>
            </a:r>
            <a:r>
              <a:rPr lang="en-US" sz="2800" dirty="0" err="1" smtClean="0">
                <a:solidFill>
                  <a:schemeClr val="tx2"/>
                </a:solidFill>
                <a:latin typeface="Perpetua" pitchFamily="18" charset="0"/>
              </a:rPr>
              <a:t>Facebook</a:t>
            </a:r>
            <a:endParaRPr lang="en-US" sz="4800" dirty="0">
              <a:solidFill>
                <a:schemeClr val="tx2"/>
              </a:solidFill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029200"/>
            <a:ext cx="7772400" cy="91440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                               Goals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Perpetua" pitchFamily="18" charset="0"/>
              </a:rPr>
              <a:t>Definition of Productivity</a:t>
            </a:r>
          </a:p>
          <a:p>
            <a:r>
              <a:rPr lang="en-US" dirty="0" smtClean="0">
                <a:latin typeface="Perpetua" pitchFamily="18" charset="0"/>
              </a:rPr>
              <a:t>Uses of Measuring Productivity</a:t>
            </a:r>
          </a:p>
          <a:p>
            <a:r>
              <a:rPr lang="en-US" dirty="0" smtClean="0">
                <a:latin typeface="Perpetua" pitchFamily="18" charset="0"/>
              </a:rPr>
              <a:t>Areas to Improve Productivity in the Office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-</a:t>
            </a:r>
            <a:r>
              <a:rPr lang="en-US" sz="2000" dirty="0" smtClean="0">
                <a:latin typeface="Perpetua" pitchFamily="18" charset="0"/>
              </a:rPr>
              <a:t>Patient Access to Practice</a:t>
            </a:r>
          </a:p>
          <a:p>
            <a:pPr>
              <a:buNone/>
            </a:pPr>
            <a:r>
              <a:rPr lang="en-US" sz="2000" dirty="0" smtClean="0">
                <a:latin typeface="Perpetua" pitchFamily="18" charset="0"/>
              </a:rPr>
              <a:t>      -Office Operations/ Clinical Workflow</a:t>
            </a:r>
          </a:p>
          <a:p>
            <a:pPr>
              <a:buNone/>
            </a:pPr>
            <a:r>
              <a:rPr lang="en-US" sz="2000" dirty="0" smtClean="0">
                <a:latin typeface="Perpetua" pitchFamily="18" charset="0"/>
              </a:rPr>
              <a:t>      - Management</a:t>
            </a:r>
          </a:p>
          <a:p>
            <a:pPr>
              <a:buNone/>
            </a:pPr>
            <a:r>
              <a:rPr lang="en-US" sz="2000" dirty="0" smtClean="0">
                <a:latin typeface="Perpetua" pitchFamily="18" charset="0"/>
              </a:rPr>
              <a:t>      - Technology &amp; Data</a:t>
            </a:r>
            <a:endParaRPr lang="en-US" dirty="0" smtClean="0">
              <a:latin typeface="Perpetua" pitchFamily="18" charset="0"/>
            </a:endParaRPr>
          </a:p>
          <a:p>
            <a:endParaRPr lang="en-US" dirty="0" smtClean="0"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Ancillary Revenue</a:t>
            </a:r>
          </a:p>
          <a:p>
            <a:r>
              <a:rPr lang="en-US" dirty="0" smtClean="0">
                <a:latin typeface="Perpetua" pitchFamily="18" charset="0"/>
              </a:rPr>
              <a:t>Investments</a:t>
            </a:r>
          </a:p>
          <a:p>
            <a:pPr>
              <a:buNone/>
            </a:pP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183880" cy="1051560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latin typeface="Perpetua" pitchFamily="18" charset="0"/>
              </a:rPr>
              <a:t>WHAT IS PRODUCTIVITY?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95024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Measure of physician work</a:t>
            </a:r>
          </a:p>
          <a:p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0"/>
            <a:ext cx="8183880" cy="6553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Perpetua" pitchFamily="18" charset="0"/>
              </a:rPr>
              <a:t>USES OF MEASURING PRODUCTIVITY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18388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Perpetua" pitchFamily="18" charset="0"/>
              </a:rPr>
              <a:t>Determine Compensation</a:t>
            </a:r>
          </a:p>
          <a:p>
            <a:pPr>
              <a:buNone/>
            </a:pPr>
            <a:r>
              <a:rPr lang="en-US" sz="2000" dirty="0" smtClean="0">
                <a:latin typeface="Perpetua" pitchFamily="18" charset="0"/>
              </a:rPr>
              <a:t>               reliable, consistent &amp; objective</a:t>
            </a:r>
          </a:p>
          <a:p>
            <a:pPr>
              <a:buNone/>
            </a:pPr>
            <a:r>
              <a:rPr lang="en-US" sz="2000" dirty="0" smtClean="0">
                <a:latin typeface="Perpetua" pitchFamily="18" charset="0"/>
              </a:rPr>
              <a:t>       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To Be Effective: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             - must reflect the compensation environment or payer mix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             - must allow for improvement</a:t>
            </a:r>
            <a:endParaRPr lang="en-US" dirty="0" smtClean="0">
              <a:solidFill>
                <a:srgbClr val="FFC000"/>
              </a:solidFill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Compare physicians</a:t>
            </a:r>
          </a:p>
          <a:p>
            <a:r>
              <a:rPr lang="en-US" dirty="0" smtClean="0">
                <a:latin typeface="Perpetua" pitchFamily="18" charset="0"/>
              </a:rPr>
              <a:t>Determine staffing requirements / office resources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More Productive Physicians  spend more time in direct patient contact, 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          generate more RVUs, consume more practice resources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       Therefore,  Productivity generates more practice expense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       Resource Allocation can thus be adjusted by Physician Productivity </a:t>
            </a:r>
          </a:p>
          <a:p>
            <a:pPr>
              <a:buNone/>
            </a:pPr>
            <a:endParaRPr lang="en-US" sz="2000" dirty="0" smtClean="0">
              <a:solidFill>
                <a:srgbClr val="FFC000"/>
              </a:solidFill>
              <a:latin typeface="Perpetua" pitchFamily="18" charset="0"/>
            </a:endParaRPr>
          </a:p>
          <a:p>
            <a:pPr>
              <a:buNone/>
            </a:pP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183880" cy="1219200"/>
          </a:xfrm>
        </p:spPr>
        <p:txBody>
          <a:bodyPr/>
          <a:lstStyle/>
          <a:p>
            <a:r>
              <a:rPr lang="en-US" dirty="0" smtClean="0"/>
              <a:t>         </a:t>
            </a:r>
            <a:r>
              <a:rPr lang="en-US" dirty="0" smtClean="0">
                <a:latin typeface="Perpetua" pitchFamily="18" charset="0"/>
              </a:rPr>
              <a:t>PRODUCTIVITY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 smtClean="0">
                <a:latin typeface="Perpetua" pitchFamily="18" charset="0"/>
              </a:rPr>
              <a:t>How do we Measure Physician Productivity?</a:t>
            </a:r>
          </a:p>
          <a:p>
            <a:r>
              <a:rPr lang="en-US" dirty="0" smtClean="0">
                <a:latin typeface="Perpetua" pitchFamily="18" charset="0"/>
              </a:rPr>
              <a:t># of office visits/ patient encounters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-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traditional measure of productivity limited by patient demographics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     -should include </a:t>
            </a:r>
            <a:r>
              <a:rPr lang="en-US" sz="2000" i="1" dirty="0" smtClean="0">
                <a:solidFill>
                  <a:srgbClr val="FFC000"/>
                </a:solidFill>
                <a:latin typeface="Perpetua" pitchFamily="18" charset="0"/>
              </a:rPr>
              <a:t>time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as unit of measure </a:t>
            </a:r>
          </a:p>
          <a:p>
            <a:r>
              <a:rPr lang="en-US" dirty="0" smtClean="0">
                <a:latin typeface="Perpetua" pitchFamily="18" charset="0"/>
              </a:rPr>
              <a:t>Collections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</a:t>
            </a:r>
            <a:r>
              <a:rPr lang="en-US" sz="2000" dirty="0" smtClean="0">
                <a:latin typeface="Perpetua" pitchFamily="18" charset="0"/>
              </a:rPr>
              <a:t>-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more accurate than </a:t>
            </a:r>
            <a:r>
              <a:rPr lang="en-US" sz="2000" i="1" dirty="0" smtClean="0">
                <a:solidFill>
                  <a:srgbClr val="FFC000"/>
                </a:solidFill>
                <a:latin typeface="Perpetua" pitchFamily="18" charset="0"/>
              </a:rPr>
              <a:t>charges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in fee-for-service environment</a:t>
            </a:r>
          </a:p>
          <a:p>
            <a:r>
              <a:rPr lang="en-US" dirty="0" smtClean="0">
                <a:latin typeface="Perpetua" pitchFamily="18" charset="0"/>
              </a:rPr>
              <a:t>RVUs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-</a:t>
            </a: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better measure in fee-for-service environment where multiple CPTs are </a:t>
            </a:r>
          </a:p>
          <a:p>
            <a:pPr>
              <a:buNone/>
            </a:pPr>
            <a:r>
              <a:rPr lang="en-US" sz="2000" dirty="0" smtClean="0">
                <a:solidFill>
                  <a:srgbClr val="FFC000"/>
                </a:solidFill>
                <a:latin typeface="Perpetua" pitchFamily="18" charset="0"/>
              </a:rPr>
              <a:t>         generated</a:t>
            </a:r>
            <a:endParaRPr lang="en-US" dirty="0" smtClean="0">
              <a:solidFill>
                <a:srgbClr val="FFC000"/>
              </a:solidFill>
              <a:latin typeface="Perpetua" pitchFamily="18" charset="0"/>
            </a:endParaRPr>
          </a:p>
          <a:p>
            <a:r>
              <a:rPr lang="en-US" dirty="0" smtClean="0">
                <a:latin typeface="Perpetua" pitchFamily="18" charset="0"/>
              </a:rPr>
              <a:t>Ancillary output</a:t>
            </a: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724400"/>
            <a:ext cx="818388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Perpetua" pitchFamily="18" charset="0"/>
              </a:rPr>
              <a:t>ENHANCING  PRODUCTIVITY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7772400" cy="381000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New Era of Patient Centered, Proactive 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Healthcare</a:t>
            </a:r>
          </a:p>
          <a:p>
            <a:r>
              <a:rPr lang="en-US" dirty="0" smtClean="0">
                <a:latin typeface="Perpetua" pitchFamily="18" charset="0"/>
              </a:rPr>
              <a:t>New </a:t>
            </a:r>
            <a:r>
              <a:rPr lang="en-US" dirty="0" smtClean="0">
                <a:latin typeface="Perpetua" pitchFamily="18" charset="0"/>
              </a:rPr>
              <a:t>Models for Physician Productivity </a:t>
            </a:r>
            <a:r>
              <a:rPr lang="en-US" dirty="0" smtClean="0">
                <a:latin typeface="Perpetua" pitchFamily="18" charset="0"/>
              </a:rPr>
              <a:t>incorporate:</a:t>
            </a:r>
            <a:endParaRPr lang="en-US" dirty="0" smtClean="0">
              <a:latin typeface="Perpetua" pitchFamily="18" charset="0"/>
            </a:endParaRPr>
          </a:p>
          <a:p>
            <a:pPr>
              <a:buNone/>
            </a:pPr>
            <a:r>
              <a:rPr lang="en-US" i="1" dirty="0" smtClean="0">
                <a:latin typeface="Perpetua" pitchFamily="18" charset="0"/>
              </a:rPr>
              <a:t>     </a:t>
            </a:r>
            <a:r>
              <a:rPr lang="en-US" dirty="0" smtClean="0">
                <a:solidFill>
                  <a:srgbClr val="FFC000"/>
                </a:solidFill>
                <a:latin typeface="Perpetua" pitchFamily="18" charset="0"/>
              </a:rPr>
              <a:t>evidence-based medicine, 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  <a:latin typeface="Perpetua" pitchFamily="18" charset="0"/>
              </a:rPr>
              <a:t>     cost-effective practice</a:t>
            </a:r>
          </a:p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  <a:latin typeface="Perpetua" pitchFamily="18" charset="0"/>
              </a:rPr>
              <a:t>     and continued improvement of outcomes.</a:t>
            </a:r>
          </a:p>
          <a:p>
            <a:pPr>
              <a:buNone/>
            </a:pPr>
            <a:endParaRPr lang="en-US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343400"/>
            <a:ext cx="818388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Perpetua" pitchFamily="18" charset="0"/>
              </a:rPr>
              <a:t>AREAS   TO IMPROVE  PRODUCTIVITY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255984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</a:t>
            </a:r>
            <a:endParaRPr lang="en-US" sz="4000" dirty="0" smtClean="0">
              <a:latin typeface="Perpetua" pitchFamily="18" charset="0"/>
            </a:endParaRPr>
          </a:p>
          <a:p>
            <a:r>
              <a:rPr lang="en-US" sz="4000" dirty="0" smtClean="0">
                <a:latin typeface="Perpetua" pitchFamily="18" charset="0"/>
              </a:rPr>
              <a:t>Office Operations</a:t>
            </a:r>
          </a:p>
          <a:p>
            <a:r>
              <a:rPr lang="en-US" sz="4000" dirty="0" smtClean="0">
                <a:latin typeface="Perpetua" pitchFamily="18" charset="0"/>
              </a:rPr>
              <a:t>Ancillary Sources</a:t>
            </a:r>
            <a:endParaRPr lang="en-US" sz="4000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81600"/>
            <a:ext cx="7772400" cy="914400"/>
          </a:xfrm>
        </p:spPr>
        <p:txBody>
          <a:bodyPr/>
          <a:lstStyle/>
          <a:p>
            <a:r>
              <a:rPr lang="en-US" dirty="0" smtClean="0">
                <a:latin typeface="Perpetua" pitchFamily="18" charset="0"/>
              </a:rPr>
              <a:t>       PATIENT ACCESS TO PRACTICE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Perpetua" pitchFamily="18" charset="0"/>
              </a:rPr>
              <a:t>Increase Online Presence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- Web 2.0 compliant website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- Social Media Campaign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</a:t>
            </a:r>
            <a:r>
              <a:rPr lang="en-US" dirty="0" err="1" smtClean="0">
                <a:latin typeface="Perpetua" pitchFamily="18" charset="0"/>
              </a:rPr>
              <a:t>Facebook</a:t>
            </a:r>
            <a:r>
              <a:rPr lang="en-US" dirty="0" smtClean="0">
                <a:latin typeface="Perpetua" pitchFamily="18" charset="0"/>
              </a:rPr>
              <a:t>, Twitter, Blog, YouTube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- Marketing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 Google Ads (</a:t>
            </a:r>
            <a:r>
              <a:rPr lang="en-US" dirty="0" err="1" smtClean="0">
                <a:latin typeface="Perpetua" pitchFamily="18" charset="0"/>
              </a:rPr>
              <a:t>Adwords</a:t>
            </a:r>
            <a:r>
              <a:rPr lang="en-US" dirty="0" smtClean="0">
                <a:latin typeface="Perpetua" pitchFamily="18" charset="0"/>
              </a:rPr>
              <a:t>)</a:t>
            </a:r>
          </a:p>
          <a:p>
            <a:pPr>
              <a:buNone/>
            </a:pPr>
            <a:endParaRPr lang="en-US" dirty="0" smtClean="0">
              <a:latin typeface="Perpetua" pitchFamily="18" charset="0"/>
            </a:endParaRP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AAOS Primer </a:t>
            </a:r>
            <a:r>
              <a:rPr lang="en-US" i="1" dirty="0" smtClean="0">
                <a:latin typeface="Perpetua" pitchFamily="18" charset="0"/>
              </a:rPr>
              <a:t>Social Media in Healthcare</a:t>
            </a:r>
            <a:endParaRPr lang="en-US" i="1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5237</TotalTime>
  <Words>932</Words>
  <Application>Microsoft Office PowerPoint</Application>
  <PresentationFormat>On-screen Show (4:3)</PresentationFormat>
  <Paragraphs>188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Metro</vt:lpstr>
      <vt:lpstr>ENHANCING PHYSICIAN PRODUCTIVITY</vt:lpstr>
      <vt:lpstr>         DISCLOSURES</vt:lpstr>
      <vt:lpstr>                               Goals</vt:lpstr>
      <vt:lpstr>      WHAT IS PRODUCTIVITY?</vt:lpstr>
      <vt:lpstr>USES OF MEASURING PRODUCTIVITY</vt:lpstr>
      <vt:lpstr>         PRODUCTIVITY</vt:lpstr>
      <vt:lpstr>ENHANCING  PRODUCTIVITY</vt:lpstr>
      <vt:lpstr>AREAS   TO IMPROVE  PRODUCTIVITY</vt:lpstr>
      <vt:lpstr>       PATIENT ACCESS TO PRACTICE</vt:lpstr>
      <vt:lpstr>      OFFICE OPERATIONS</vt:lpstr>
      <vt:lpstr>       OFFICE OPERATIONS</vt:lpstr>
      <vt:lpstr>      OFFICE WORK FLOW</vt:lpstr>
      <vt:lpstr>    OFFICE COMMUNICATIONS</vt:lpstr>
      <vt:lpstr>      OFFICE OPERATIONS</vt:lpstr>
      <vt:lpstr>      OFFICE OPERATIONS</vt:lpstr>
      <vt:lpstr>                     Management </vt:lpstr>
      <vt:lpstr>     TECHNOLOGY &amp; DATA</vt:lpstr>
      <vt:lpstr>      ANCILLARY REVENUE</vt:lpstr>
      <vt:lpstr>         OFFICE SPACE  </vt:lpstr>
      <vt:lpstr>      CLINICAL INVESTMENTS http://www.beckersorthopedicandspine.com/news-analysis/item/9027-private-equity-investing-in-healthcare-%E2%80%94-13-hot-and-4-cold-areas</vt:lpstr>
      <vt:lpstr>   NON-CLINICAL  INVESTMENT</vt:lpstr>
      <vt:lpstr>          SUMMARY</vt:lpstr>
      <vt:lpstr>          Thank You  Resources: www.beckersorthopedicandspine.com Email:  ADSBONES@gmail.com Twitter@ADSoyerDO AdamDSoyerDO @ Facebook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PHYSICIAN PRODUCTIVITY</dc:title>
  <dc:creator>ASoyer</dc:creator>
  <cp:lastModifiedBy>ASoyer</cp:lastModifiedBy>
  <cp:revision>92</cp:revision>
  <dcterms:created xsi:type="dcterms:W3CDTF">2011-10-21T23:11:47Z</dcterms:created>
  <dcterms:modified xsi:type="dcterms:W3CDTF">2012-02-07T14:40:13Z</dcterms:modified>
</cp:coreProperties>
</file>